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Open Sans Bold" charset="1" panose="00000000000000000000"/>
      <p:regular r:id="rId15"/>
    </p:embeddedFont>
    <p:embeddedFont>
      <p:font typeface="Bebas Neue Cyrillic" charset="1" panose="02000506000000020004"/>
      <p:regular r:id="rId16"/>
    </p:embeddedFont>
    <p:embeddedFont>
      <p:font typeface="Canva Sans Bold" charset="1" panose="020B0803030501040103"/>
      <p:regular r:id="rId17"/>
    </p:embeddedFont>
    <p:embeddedFont>
      <p:font typeface="Open Sans" charset="1" panose="00000000000000000000"/>
      <p:regular r:id="rId18"/>
    </p:embeddedFont>
    <p:embeddedFont>
      <p:font typeface="Edo" charset="1" panose="02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https://nileuniversity.sharepoint.com/:v:/s/os684/ETRuYTFQNTZCivmkj7dLcsIBJeBOGQt5N-aZzA2nSwq8UA?e=ClOBab&amp;nav=eyJyZWZlcnJhbEluZm8iOnsicmVmZXJyYWxBcHAiOiJTdHJlYW1XZWJBcHAiLCJyZWZlcnJhbFZpZXciOiJTaGFyZURpYWxvZy1MaW5rIiwicmVmZXJyYWxBcHBQbGF0Zm9ybSI6IldlYiIsInJlZmVycmFsTW9kZSI6InZpZXcifX0%3D"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https://github.com/GannaEssam/OSProject/upload"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68F8FF">
                    <a:alpha val="100000"/>
                  </a:srgbClr>
                </a:gs>
                <a:gs pos="100000">
                  <a:srgbClr val="007489">
                    <a:alpha val="100000"/>
                  </a:srgbClr>
                </a:gs>
              </a:gsLst>
              <a:lin ang="2700000"/>
            </a:gra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0"/>
            <a:ext cx="2513117" cy="2550211"/>
          </a:xfrm>
          <a:custGeom>
            <a:avLst/>
            <a:gdLst/>
            <a:ahLst/>
            <a:cxnLst/>
            <a:rect r="r" b="b" t="t" l="l"/>
            <a:pathLst>
              <a:path h="2550211" w="2513117">
                <a:moveTo>
                  <a:pt x="0" y="0"/>
                </a:moveTo>
                <a:lnTo>
                  <a:pt x="2513117" y="0"/>
                </a:lnTo>
                <a:lnTo>
                  <a:pt x="2513117" y="2550211"/>
                </a:lnTo>
                <a:lnTo>
                  <a:pt x="0" y="25502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7857396" y="8851031"/>
            <a:ext cx="263689" cy="197971"/>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Bold"/>
              </a:rPr>
              <a:t>01</a:t>
            </a:r>
          </a:p>
        </p:txBody>
      </p:sp>
      <p:sp>
        <p:nvSpPr>
          <p:cNvPr name="TextBox 7" id="7"/>
          <p:cNvSpPr txBox="true"/>
          <p:nvPr/>
        </p:nvSpPr>
        <p:spPr>
          <a:xfrm rot="0">
            <a:off x="3999311" y="564298"/>
            <a:ext cx="10289377" cy="4178386"/>
          </a:xfrm>
          <a:prstGeom prst="rect">
            <a:avLst/>
          </a:prstGeom>
        </p:spPr>
        <p:txBody>
          <a:bodyPr anchor="t" rtlCol="false" tIns="0" lIns="0" bIns="0" rIns="0">
            <a:spAutoFit/>
          </a:bodyPr>
          <a:lstStyle/>
          <a:p>
            <a:pPr algn="ctr">
              <a:lnSpc>
                <a:spcPts val="16705"/>
              </a:lnSpc>
              <a:spcBef>
                <a:spcPct val="0"/>
              </a:spcBef>
            </a:pPr>
            <a:r>
              <a:rPr lang="en-US" sz="11932">
                <a:solidFill>
                  <a:srgbClr val="63F1F9"/>
                </a:solidFill>
                <a:latin typeface="Bebas Neue Cyrillic"/>
              </a:rPr>
              <a:t>OS HEALTH   MONITORING</a:t>
            </a:r>
          </a:p>
        </p:txBody>
      </p:sp>
      <p:sp>
        <p:nvSpPr>
          <p:cNvPr name="TextBox 8" id="8"/>
          <p:cNvSpPr txBox="true"/>
          <p:nvPr/>
        </p:nvSpPr>
        <p:spPr>
          <a:xfrm rot="0">
            <a:off x="5043726" y="5057775"/>
            <a:ext cx="8200549" cy="4660265"/>
          </a:xfrm>
          <a:prstGeom prst="rect">
            <a:avLst/>
          </a:prstGeom>
        </p:spPr>
        <p:txBody>
          <a:bodyPr anchor="t" rtlCol="false" tIns="0" lIns="0" bIns="0" rIns="0">
            <a:spAutoFit/>
          </a:bodyPr>
          <a:lstStyle/>
          <a:p>
            <a:pPr algn="ctr">
              <a:lnSpc>
                <a:spcPts val="6160"/>
              </a:lnSpc>
            </a:pPr>
            <a:r>
              <a:rPr lang="en-US" sz="4400">
                <a:solidFill>
                  <a:srgbClr val="FFFFFF"/>
                </a:solidFill>
                <a:latin typeface="Canva Sans Bold"/>
              </a:rPr>
              <a:t>Mariam Khorshid 211000746</a:t>
            </a:r>
          </a:p>
          <a:p>
            <a:pPr algn="ctr">
              <a:lnSpc>
                <a:spcPts val="6160"/>
              </a:lnSpc>
            </a:pPr>
            <a:r>
              <a:rPr lang="en-US" sz="4400">
                <a:solidFill>
                  <a:srgbClr val="FFFFFF"/>
                </a:solidFill>
                <a:latin typeface="Canva Sans Bold"/>
              </a:rPr>
              <a:t>Menna Kotb 211001861</a:t>
            </a:r>
          </a:p>
          <a:p>
            <a:pPr algn="ctr">
              <a:lnSpc>
                <a:spcPts val="6160"/>
              </a:lnSpc>
            </a:pPr>
            <a:r>
              <a:rPr lang="en-US" sz="4400">
                <a:solidFill>
                  <a:srgbClr val="FFFFFF"/>
                </a:solidFill>
                <a:latin typeface="Canva Sans Bold"/>
              </a:rPr>
              <a:t>Maryam Elabd 211001852</a:t>
            </a:r>
          </a:p>
          <a:p>
            <a:pPr algn="ctr">
              <a:lnSpc>
                <a:spcPts val="6160"/>
              </a:lnSpc>
            </a:pPr>
            <a:r>
              <a:rPr lang="en-US" sz="4400">
                <a:solidFill>
                  <a:srgbClr val="FFFFFF"/>
                </a:solidFill>
                <a:latin typeface="Canva Sans Bold"/>
              </a:rPr>
              <a:t>Ganna Aly 211001727</a:t>
            </a:r>
          </a:p>
          <a:p>
            <a:pPr algn="ctr">
              <a:lnSpc>
                <a:spcPts val="6160"/>
              </a:lnSpc>
            </a:pPr>
            <a:r>
              <a:rPr lang="en-US" sz="4400">
                <a:solidFill>
                  <a:srgbClr val="FFFFFF"/>
                </a:solidFill>
                <a:latin typeface="Canva Sans Bold"/>
              </a:rPr>
              <a:t>Mohamed hesham 211001466</a:t>
            </a:r>
          </a:p>
          <a:p>
            <a:pPr algn="ctr">
              <a:lnSpc>
                <a:spcPts val="6160"/>
              </a:lnSpc>
            </a:pPr>
            <a:r>
              <a:rPr lang="en-US" sz="4400">
                <a:solidFill>
                  <a:srgbClr val="FFFFFF"/>
                </a:solidFill>
                <a:latin typeface="Canva Sans Bold"/>
              </a:rPr>
              <a:t>Yousef alaa 211002053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4" id="4"/>
            <p:cNvSpPr txBox="true"/>
            <p:nvPr/>
          </p:nvSpPr>
          <p:spPr>
            <a:xfrm>
              <a:off x="0" y="-47625"/>
              <a:ext cx="128243" cy="5698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7" id="7"/>
            <p:cNvSpPr txBox="true"/>
            <p:nvPr/>
          </p:nvSpPr>
          <p:spPr>
            <a:xfrm>
              <a:off x="0" y="-47625"/>
              <a:ext cx="128243" cy="5698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690482" y="8660782"/>
            <a:ext cx="597518" cy="59751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68F8FF">
                    <a:alpha val="100000"/>
                  </a:srgbClr>
                </a:gs>
                <a:gs pos="100000">
                  <a:srgbClr val="007489">
                    <a:alpha val="100000"/>
                  </a:srgbClr>
                </a:gs>
              </a:gsLst>
              <a:lin ang="2700000"/>
            </a:gra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552392" y="453924"/>
            <a:ext cx="358281" cy="363569"/>
          </a:xfrm>
          <a:custGeom>
            <a:avLst/>
            <a:gdLst/>
            <a:ahLst/>
            <a:cxnLst/>
            <a:rect r="r" b="b" t="t" l="l"/>
            <a:pathLst>
              <a:path h="363569" w="358281">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79594" y="546065"/>
            <a:ext cx="103876" cy="140719"/>
          </a:xfrm>
          <a:custGeom>
            <a:avLst/>
            <a:gdLst/>
            <a:ahLst/>
            <a:cxnLst/>
            <a:rect r="r" b="b" t="t" l="l"/>
            <a:pathLst>
              <a:path h="140719" w="103876">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731533" y="2528890"/>
            <a:ext cx="6412371" cy="5510631"/>
            <a:chOff x="0" y="0"/>
            <a:chExt cx="812800" cy="698500"/>
          </a:xfrm>
        </p:grpSpPr>
        <p:sp>
          <p:nvSpPr>
            <p:cNvPr name="Freeform 14" id="1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68F8FF">
                    <a:alpha val="100000"/>
                  </a:srgbClr>
                </a:gs>
                <a:gs pos="100000">
                  <a:srgbClr val="007489">
                    <a:alpha val="100000"/>
                  </a:srgbClr>
                </a:gs>
              </a:gsLst>
              <a:lin ang="2700000"/>
            </a:gradFill>
          </p:spPr>
        </p:sp>
        <p:sp>
          <p:nvSpPr>
            <p:cNvPr name="TextBox 15" id="15"/>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4618660" y="2027656"/>
            <a:ext cx="11058666" cy="6513099"/>
            <a:chOff x="0" y="0"/>
            <a:chExt cx="1185991" cy="698500"/>
          </a:xfrm>
        </p:grpSpPr>
        <p:sp>
          <p:nvSpPr>
            <p:cNvPr name="Freeform 17" id="17"/>
            <p:cNvSpPr/>
            <p:nvPr/>
          </p:nvSpPr>
          <p:spPr>
            <a:xfrm flipH="false" flipV="false" rot="0">
              <a:off x="0" y="0"/>
              <a:ext cx="1185991" cy="698500"/>
            </a:xfrm>
            <a:custGeom>
              <a:avLst/>
              <a:gdLst/>
              <a:ahLst/>
              <a:cxnLst/>
              <a:rect r="r" b="b" t="t" l="l"/>
              <a:pathLst>
                <a:path h="698500" w="1185991">
                  <a:moveTo>
                    <a:pt x="1185991" y="349250"/>
                  </a:moveTo>
                  <a:lnTo>
                    <a:pt x="982791" y="698500"/>
                  </a:lnTo>
                  <a:lnTo>
                    <a:pt x="203200" y="698500"/>
                  </a:lnTo>
                  <a:lnTo>
                    <a:pt x="0" y="349250"/>
                  </a:lnTo>
                  <a:lnTo>
                    <a:pt x="203200" y="0"/>
                  </a:lnTo>
                  <a:lnTo>
                    <a:pt x="982791" y="0"/>
                  </a:lnTo>
                  <a:lnTo>
                    <a:pt x="1185991" y="349250"/>
                  </a:lnTo>
                  <a:close/>
                </a:path>
              </a:pathLst>
            </a:custGeom>
            <a:blipFill>
              <a:blip r:embed="rId6"/>
              <a:stretch>
                <a:fillRect l="0" t="-6597" r="0" b="-6597"/>
              </a:stretch>
            </a:blipFill>
          </p:spPr>
        </p:sp>
      </p:grpSp>
      <p:sp>
        <p:nvSpPr>
          <p:cNvPr name="TextBox 18" id="18"/>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19" id="19"/>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20" id="20"/>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Video</a:t>
            </a:r>
          </a:p>
        </p:txBody>
      </p:sp>
      <p:sp>
        <p:nvSpPr>
          <p:cNvPr name="TextBox 21" id="21"/>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22" id="22"/>
          <p:cNvSpPr txBox="true"/>
          <p:nvPr/>
        </p:nvSpPr>
        <p:spPr>
          <a:xfrm rot="0">
            <a:off x="17857396" y="8851031"/>
            <a:ext cx="263689" cy="197971"/>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Bold"/>
              </a:rPr>
              <a:t>02</a:t>
            </a:r>
          </a:p>
        </p:txBody>
      </p:sp>
      <p:sp>
        <p:nvSpPr>
          <p:cNvPr name="TextBox 23" id="23"/>
          <p:cNvSpPr txBox="true"/>
          <p:nvPr/>
        </p:nvSpPr>
        <p:spPr>
          <a:xfrm rot="0">
            <a:off x="7400520" y="3613014"/>
            <a:ext cx="10720566" cy="3126208"/>
          </a:xfrm>
          <a:prstGeom prst="rect">
            <a:avLst/>
          </a:prstGeom>
        </p:spPr>
        <p:txBody>
          <a:bodyPr anchor="t" rtlCol="false" tIns="0" lIns="0" bIns="0" rIns="0">
            <a:spAutoFit/>
          </a:bodyPr>
          <a:lstStyle/>
          <a:p>
            <a:pPr algn="l">
              <a:lnSpc>
                <a:spcPts val="3564"/>
              </a:lnSpc>
            </a:pPr>
            <a:r>
              <a:rPr lang="en-US" sz="2545">
                <a:solidFill>
                  <a:srgbClr val="FFFFFF"/>
                </a:solidFill>
                <a:latin typeface="Edo"/>
              </a:rPr>
              <a:t>In the world of computing, the operating system serves as the backbone of functionality and security. It encompasses aspects such as performance, security, stability, and user experience, crucial for seamless operation. A well-maintained operating system ensures optimal resource utilization, swift responsiveness to user inputs, and robust protection against security threats. Let's delve into the key components that contribute to the health of an operating system.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690482" y="8660782"/>
            <a:ext cx="597518" cy="59751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68F8FF">
                    <a:alpha val="100000"/>
                  </a:srgbClr>
                </a:gs>
                <a:gs pos="100000">
                  <a:srgbClr val="007489">
                    <a:alpha val="100000"/>
                  </a:srgbClr>
                </a:gs>
              </a:gsLst>
              <a:lin ang="2700000"/>
            </a:gra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552392" y="453924"/>
            <a:ext cx="358281" cy="363569"/>
          </a:xfrm>
          <a:custGeom>
            <a:avLst/>
            <a:gdLst/>
            <a:ahLst/>
            <a:cxnLst/>
            <a:rect r="r" b="b" t="t" l="l"/>
            <a:pathLst>
              <a:path h="363569" w="358281">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79594" y="546065"/>
            <a:ext cx="103876" cy="140719"/>
          </a:xfrm>
          <a:custGeom>
            <a:avLst/>
            <a:gdLst/>
            <a:ahLst/>
            <a:cxnLst/>
            <a:rect r="r" b="b" t="t" l="l"/>
            <a:pathLst>
              <a:path h="140719" w="103876">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2959686" y="3564189"/>
            <a:ext cx="3086100" cy="2652117"/>
            <a:chOff x="0" y="0"/>
            <a:chExt cx="812800" cy="698500"/>
          </a:xfrm>
        </p:grpSpPr>
        <p:sp>
          <p:nvSpPr>
            <p:cNvPr name="Freeform 14" id="1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68F8FF">
                    <a:alpha val="100000"/>
                  </a:srgbClr>
                </a:gs>
                <a:gs pos="100000">
                  <a:srgbClr val="007489">
                    <a:alpha val="100000"/>
                  </a:srgbClr>
                </a:gs>
              </a:gsLst>
              <a:lin ang="2700000"/>
            </a:gradFill>
          </p:spPr>
        </p:sp>
        <p:sp>
          <p:nvSpPr>
            <p:cNvPr name="TextBox 15" id="15"/>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0479102" y="7595102"/>
            <a:ext cx="3086100" cy="2652117"/>
            <a:chOff x="0" y="0"/>
            <a:chExt cx="812800" cy="698500"/>
          </a:xfrm>
        </p:grpSpPr>
        <p:sp>
          <p:nvSpPr>
            <p:cNvPr name="Freeform 17" id="1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68F8FF">
                    <a:alpha val="100000"/>
                  </a:srgbClr>
                </a:gs>
                <a:gs pos="100000">
                  <a:srgbClr val="007489">
                    <a:alpha val="100000"/>
                  </a:srgbClr>
                </a:gs>
              </a:gsLst>
              <a:lin ang="2700000"/>
            </a:gradFill>
          </p:spPr>
        </p:sp>
        <p:sp>
          <p:nvSpPr>
            <p:cNvPr name="TextBox 18" id="18"/>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9711471" y="3854086"/>
            <a:ext cx="7101947" cy="6103235"/>
            <a:chOff x="0" y="0"/>
            <a:chExt cx="812800" cy="698500"/>
          </a:xfrm>
        </p:grpSpPr>
        <p:sp>
          <p:nvSpPr>
            <p:cNvPr name="Freeform 20" id="2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6"/>
              <a:stretch>
                <a:fillRect l="-28274" t="0" r="-712" b="0"/>
              </a:stretch>
            </a:blipFill>
          </p:spPr>
        </p:sp>
      </p:grpSp>
      <p:sp>
        <p:nvSpPr>
          <p:cNvPr name="TextBox 21" id="21"/>
          <p:cNvSpPr txBox="true"/>
          <p:nvPr/>
        </p:nvSpPr>
        <p:spPr>
          <a:xfrm rot="0">
            <a:off x="1039108" y="5176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Studio Shodwe</a:t>
            </a:r>
          </a:p>
        </p:txBody>
      </p:sp>
      <p:sp>
        <p:nvSpPr>
          <p:cNvPr name="TextBox 22" id="22"/>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23" id="23"/>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24" id="24"/>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Video</a:t>
            </a:r>
          </a:p>
        </p:txBody>
      </p:sp>
      <p:sp>
        <p:nvSpPr>
          <p:cNvPr name="TextBox 25" id="25"/>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26" id="26"/>
          <p:cNvSpPr txBox="true"/>
          <p:nvPr/>
        </p:nvSpPr>
        <p:spPr>
          <a:xfrm rot="0">
            <a:off x="17857396" y="8851031"/>
            <a:ext cx="263689" cy="197971"/>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Bold"/>
              </a:rPr>
              <a:t>03</a:t>
            </a:r>
          </a:p>
        </p:txBody>
      </p:sp>
      <p:sp>
        <p:nvSpPr>
          <p:cNvPr name="TextBox 27" id="27"/>
          <p:cNvSpPr txBox="true"/>
          <p:nvPr/>
        </p:nvSpPr>
        <p:spPr>
          <a:xfrm rot="0">
            <a:off x="1670617" y="1150812"/>
            <a:ext cx="4569056" cy="941070"/>
          </a:xfrm>
          <a:prstGeom prst="rect">
            <a:avLst/>
          </a:prstGeom>
        </p:spPr>
        <p:txBody>
          <a:bodyPr anchor="t" rtlCol="false" tIns="0" lIns="0" bIns="0" rIns="0">
            <a:spAutoFit/>
          </a:bodyPr>
          <a:lstStyle/>
          <a:p>
            <a:pPr algn="l">
              <a:lnSpc>
                <a:spcPts val="7214"/>
              </a:lnSpc>
            </a:pPr>
            <a:r>
              <a:rPr lang="en-US" sz="6499">
                <a:solidFill>
                  <a:srgbClr val="63F1F9"/>
                </a:solidFill>
                <a:latin typeface="Bebas Neue Cyrillic"/>
              </a:rPr>
              <a:t>OUR OBJECTIVES</a:t>
            </a:r>
          </a:p>
        </p:txBody>
      </p:sp>
      <p:sp>
        <p:nvSpPr>
          <p:cNvPr name="TextBox 28" id="28"/>
          <p:cNvSpPr txBox="true"/>
          <p:nvPr/>
        </p:nvSpPr>
        <p:spPr>
          <a:xfrm rot="0">
            <a:off x="1670617" y="1984988"/>
            <a:ext cx="2735520" cy="339725"/>
          </a:xfrm>
          <a:prstGeom prst="rect">
            <a:avLst/>
          </a:prstGeom>
        </p:spPr>
        <p:txBody>
          <a:bodyPr anchor="t" rtlCol="false" tIns="0" lIns="0" bIns="0" rIns="0">
            <a:spAutoFit/>
          </a:bodyPr>
          <a:lstStyle/>
          <a:p>
            <a:pPr algn="l">
              <a:lnSpc>
                <a:spcPts val="2799"/>
              </a:lnSpc>
              <a:spcBef>
                <a:spcPct val="0"/>
              </a:spcBef>
            </a:pPr>
            <a:r>
              <a:rPr lang="en-US" sz="1999">
                <a:solidFill>
                  <a:srgbClr val="63F1F9"/>
                </a:solidFill>
                <a:latin typeface="Open Sans Bold"/>
              </a:rPr>
              <a:t>objective 1 </a:t>
            </a:r>
          </a:p>
        </p:txBody>
      </p:sp>
      <p:sp>
        <p:nvSpPr>
          <p:cNvPr name="TextBox 29" id="29"/>
          <p:cNvSpPr txBox="true"/>
          <p:nvPr/>
        </p:nvSpPr>
        <p:spPr>
          <a:xfrm rot="0">
            <a:off x="1670617" y="2511403"/>
            <a:ext cx="5278742" cy="816610"/>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Performance Monitoring: Keep track of system resources to ensure efficient operation and prevent bottlenecks.</a:t>
            </a:r>
          </a:p>
        </p:txBody>
      </p:sp>
      <p:sp>
        <p:nvSpPr>
          <p:cNvPr name="TextBox 30" id="30"/>
          <p:cNvSpPr txBox="true"/>
          <p:nvPr/>
        </p:nvSpPr>
        <p:spPr>
          <a:xfrm rot="0">
            <a:off x="1670617" y="4031509"/>
            <a:ext cx="5278742" cy="816610"/>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Security Enhancement: Implement mechanisms to safeguard against viruses and unauthorized access, enhancing system security.</a:t>
            </a:r>
          </a:p>
        </p:txBody>
      </p:sp>
      <p:sp>
        <p:nvSpPr>
          <p:cNvPr name="TextBox 31" id="31"/>
          <p:cNvSpPr txBox="true"/>
          <p:nvPr/>
        </p:nvSpPr>
        <p:spPr>
          <a:xfrm rot="0">
            <a:off x="1670617" y="5105400"/>
            <a:ext cx="2735520" cy="339725"/>
          </a:xfrm>
          <a:prstGeom prst="rect">
            <a:avLst/>
          </a:prstGeom>
        </p:spPr>
        <p:txBody>
          <a:bodyPr anchor="t" rtlCol="false" tIns="0" lIns="0" bIns="0" rIns="0">
            <a:spAutoFit/>
          </a:bodyPr>
          <a:lstStyle/>
          <a:p>
            <a:pPr algn="l">
              <a:lnSpc>
                <a:spcPts val="2799"/>
              </a:lnSpc>
              <a:spcBef>
                <a:spcPct val="0"/>
              </a:spcBef>
            </a:pPr>
            <a:r>
              <a:rPr lang="en-US" sz="1999">
                <a:solidFill>
                  <a:srgbClr val="63F1F9"/>
                </a:solidFill>
                <a:latin typeface="Open Sans Bold"/>
              </a:rPr>
              <a:t>objective 3</a:t>
            </a:r>
          </a:p>
        </p:txBody>
      </p:sp>
      <p:sp>
        <p:nvSpPr>
          <p:cNvPr name="TextBox 32" id="32"/>
          <p:cNvSpPr txBox="true"/>
          <p:nvPr/>
        </p:nvSpPr>
        <p:spPr>
          <a:xfrm rot="0">
            <a:off x="1670617" y="5643006"/>
            <a:ext cx="5278742" cy="816610"/>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Stability Assurance: Ensure fault tolerance and reliability to prevent system crashes and ensure uninterrupted operation.</a:t>
            </a:r>
          </a:p>
        </p:txBody>
      </p:sp>
      <p:sp>
        <p:nvSpPr>
          <p:cNvPr name="TextBox 33" id="33"/>
          <p:cNvSpPr txBox="true"/>
          <p:nvPr/>
        </p:nvSpPr>
        <p:spPr>
          <a:xfrm rot="0">
            <a:off x="1670617" y="3508988"/>
            <a:ext cx="2735520" cy="339725"/>
          </a:xfrm>
          <a:prstGeom prst="rect">
            <a:avLst/>
          </a:prstGeom>
        </p:spPr>
        <p:txBody>
          <a:bodyPr anchor="t" rtlCol="false" tIns="0" lIns="0" bIns="0" rIns="0">
            <a:spAutoFit/>
          </a:bodyPr>
          <a:lstStyle/>
          <a:p>
            <a:pPr algn="l">
              <a:lnSpc>
                <a:spcPts val="2799"/>
              </a:lnSpc>
              <a:spcBef>
                <a:spcPct val="0"/>
              </a:spcBef>
            </a:pPr>
            <a:r>
              <a:rPr lang="en-US" sz="1999">
                <a:solidFill>
                  <a:srgbClr val="63F1F9"/>
                </a:solidFill>
                <a:latin typeface="Open Sans Bold"/>
              </a:rPr>
              <a:t>objective 2 </a:t>
            </a:r>
          </a:p>
        </p:txBody>
      </p:sp>
      <p:sp>
        <p:nvSpPr>
          <p:cNvPr name="TextBox 34" id="34"/>
          <p:cNvSpPr txBox="true"/>
          <p:nvPr/>
        </p:nvSpPr>
        <p:spPr>
          <a:xfrm rot="0">
            <a:off x="1670617" y="6716791"/>
            <a:ext cx="2735520" cy="339725"/>
          </a:xfrm>
          <a:prstGeom prst="rect">
            <a:avLst/>
          </a:prstGeom>
        </p:spPr>
        <p:txBody>
          <a:bodyPr anchor="t" rtlCol="false" tIns="0" lIns="0" bIns="0" rIns="0">
            <a:spAutoFit/>
          </a:bodyPr>
          <a:lstStyle/>
          <a:p>
            <a:pPr algn="l">
              <a:lnSpc>
                <a:spcPts val="2799"/>
              </a:lnSpc>
              <a:spcBef>
                <a:spcPct val="0"/>
              </a:spcBef>
            </a:pPr>
            <a:r>
              <a:rPr lang="en-US" sz="1999">
                <a:solidFill>
                  <a:srgbClr val="63F1F9"/>
                </a:solidFill>
                <a:latin typeface="Open Sans Bold"/>
              </a:rPr>
              <a:t>objective 4</a:t>
            </a:r>
          </a:p>
        </p:txBody>
      </p:sp>
      <p:sp>
        <p:nvSpPr>
          <p:cNvPr name="TextBox 35" id="35"/>
          <p:cNvSpPr txBox="true"/>
          <p:nvPr/>
        </p:nvSpPr>
        <p:spPr>
          <a:xfrm rot="0">
            <a:off x="1670617" y="7323216"/>
            <a:ext cx="5278742" cy="816610"/>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User Experience Improvement: Develop a user-friendly interface and effective tools for troubleshooting, enhancing the overall user experience.</a:t>
            </a:r>
          </a:p>
        </p:txBody>
      </p:sp>
      <p:sp>
        <p:nvSpPr>
          <p:cNvPr name="TextBox 36" id="36"/>
          <p:cNvSpPr txBox="true"/>
          <p:nvPr/>
        </p:nvSpPr>
        <p:spPr>
          <a:xfrm rot="0">
            <a:off x="1670617" y="8311276"/>
            <a:ext cx="2735520" cy="339725"/>
          </a:xfrm>
          <a:prstGeom prst="rect">
            <a:avLst/>
          </a:prstGeom>
        </p:spPr>
        <p:txBody>
          <a:bodyPr anchor="t" rtlCol="false" tIns="0" lIns="0" bIns="0" rIns="0">
            <a:spAutoFit/>
          </a:bodyPr>
          <a:lstStyle/>
          <a:p>
            <a:pPr algn="l">
              <a:lnSpc>
                <a:spcPts val="2799"/>
              </a:lnSpc>
              <a:spcBef>
                <a:spcPct val="0"/>
              </a:spcBef>
            </a:pPr>
            <a:r>
              <a:rPr lang="en-US" sz="1999">
                <a:solidFill>
                  <a:srgbClr val="63F1F9"/>
                </a:solidFill>
                <a:latin typeface="Open Sans Bold"/>
              </a:rPr>
              <a:t>objective 5</a:t>
            </a:r>
          </a:p>
        </p:txBody>
      </p:sp>
      <p:sp>
        <p:nvSpPr>
          <p:cNvPr name="TextBox 37" id="37"/>
          <p:cNvSpPr txBox="true"/>
          <p:nvPr/>
        </p:nvSpPr>
        <p:spPr>
          <a:xfrm rot="0">
            <a:off x="1670617" y="8917702"/>
            <a:ext cx="5278742" cy="816610"/>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Storage Capacity Monitoring: Monitor storage capacity to prevent data loss due to insufficient disk space and optimize storage usage.</a:t>
            </a:r>
          </a:p>
        </p:txBody>
      </p:sp>
      <p:sp>
        <p:nvSpPr>
          <p:cNvPr name="TextBox 38" id="38"/>
          <p:cNvSpPr txBox="true"/>
          <p:nvPr/>
        </p:nvSpPr>
        <p:spPr>
          <a:xfrm rot="0">
            <a:off x="10925831" y="2135801"/>
            <a:ext cx="2735520" cy="339725"/>
          </a:xfrm>
          <a:prstGeom prst="rect">
            <a:avLst/>
          </a:prstGeom>
        </p:spPr>
        <p:txBody>
          <a:bodyPr anchor="t" rtlCol="false" tIns="0" lIns="0" bIns="0" rIns="0">
            <a:spAutoFit/>
          </a:bodyPr>
          <a:lstStyle/>
          <a:p>
            <a:pPr algn="l">
              <a:lnSpc>
                <a:spcPts val="2799"/>
              </a:lnSpc>
              <a:spcBef>
                <a:spcPct val="0"/>
              </a:spcBef>
            </a:pPr>
            <a:r>
              <a:rPr lang="en-US" sz="1999">
                <a:solidFill>
                  <a:srgbClr val="63F1F9"/>
                </a:solidFill>
                <a:latin typeface="Open Sans Bold"/>
              </a:rPr>
              <a:t>objective 6</a:t>
            </a:r>
          </a:p>
        </p:txBody>
      </p:sp>
      <p:sp>
        <p:nvSpPr>
          <p:cNvPr name="TextBox 39" id="39"/>
          <p:cNvSpPr txBox="true"/>
          <p:nvPr/>
        </p:nvSpPr>
        <p:spPr>
          <a:xfrm rot="0">
            <a:off x="10925831" y="2662216"/>
            <a:ext cx="5278742" cy="816610"/>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Application Health Tracking: Monitor the health of applications to identify and address performance issues promptly, ensuring smooth operation.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690482" y="8660782"/>
            <a:ext cx="597518" cy="59751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68F8FF">
                    <a:alpha val="100000"/>
                  </a:srgbClr>
                </a:gs>
                <a:gs pos="100000">
                  <a:srgbClr val="007489">
                    <a:alpha val="100000"/>
                  </a:srgbClr>
                </a:gs>
              </a:gsLst>
              <a:lin ang="2700000"/>
            </a:gra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39108" y="5176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Studio Shodwe</a:t>
            </a:r>
          </a:p>
        </p:txBody>
      </p:sp>
      <p:sp>
        <p:nvSpPr>
          <p:cNvPr name="TextBox 12" id="12"/>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13" id="13"/>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14" id="14"/>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Video</a:t>
            </a:r>
          </a:p>
        </p:txBody>
      </p:sp>
      <p:sp>
        <p:nvSpPr>
          <p:cNvPr name="TextBox 15" id="15"/>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16" id="16"/>
          <p:cNvSpPr txBox="true"/>
          <p:nvPr/>
        </p:nvSpPr>
        <p:spPr>
          <a:xfrm rot="0">
            <a:off x="17857396" y="8851031"/>
            <a:ext cx="263689" cy="197971"/>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Bold"/>
              </a:rPr>
              <a:t>04</a:t>
            </a:r>
          </a:p>
        </p:txBody>
      </p:sp>
      <p:sp>
        <p:nvSpPr>
          <p:cNvPr name="Freeform 17" id="17"/>
          <p:cNvSpPr/>
          <p:nvPr/>
        </p:nvSpPr>
        <p:spPr>
          <a:xfrm flipH="false" flipV="false" rot="0">
            <a:off x="552392" y="453924"/>
            <a:ext cx="358281" cy="363569"/>
          </a:xfrm>
          <a:custGeom>
            <a:avLst/>
            <a:gdLst/>
            <a:ahLst/>
            <a:cxnLst/>
            <a:rect r="r" b="b" t="t" l="l"/>
            <a:pathLst>
              <a:path h="363569" w="358281">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679594" y="546065"/>
            <a:ext cx="103876" cy="140719"/>
          </a:xfrm>
          <a:custGeom>
            <a:avLst/>
            <a:gdLst/>
            <a:ahLst/>
            <a:cxnLst/>
            <a:rect r="r" b="b" t="t" l="l"/>
            <a:pathLst>
              <a:path h="140719" w="103876">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9" id="19"/>
          <p:cNvGrpSpPr/>
          <p:nvPr/>
        </p:nvGrpSpPr>
        <p:grpSpPr>
          <a:xfrm rot="0">
            <a:off x="12600863" y="6007827"/>
            <a:ext cx="4243184" cy="3646486"/>
            <a:chOff x="0" y="0"/>
            <a:chExt cx="812800" cy="698500"/>
          </a:xfrm>
        </p:grpSpPr>
        <p:sp>
          <p:nvSpPr>
            <p:cNvPr name="Freeform 20" id="2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68F8FF">
                    <a:alpha val="100000"/>
                  </a:srgbClr>
                </a:gs>
                <a:gs pos="100000">
                  <a:srgbClr val="007489">
                    <a:alpha val="100000"/>
                  </a:srgbClr>
                </a:gs>
              </a:gsLst>
              <a:lin ang="2700000"/>
            </a:gradFill>
          </p:spPr>
        </p:sp>
        <p:sp>
          <p:nvSpPr>
            <p:cNvPr name="TextBox 21" id="21"/>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443953" y="6007827"/>
            <a:ext cx="4243184" cy="3646486"/>
            <a:chOff x="0" y="0"/>
            <a:chExt cx="812800" cy="698500"/>
          </a:xfrm>
        </p:grpSpPr>
        <p:sp>
          <p:nvSpPr>
            <p:cNvPr name="Freeform 23" id="2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68F8FF">
                    <a:alpha val="100000"/>
                  </a:srgbClr>
                </a:gs>
                <a:gs pos="100000">
                  <a:srgbClr val="007489">
                    <a:alpha val="100000"/>
                  </a:srgbClr>
                </a:gs>
              </a:gsLst>
              <a:lin ang="2700000"/>
            </a:gradFill>
          </p:spPr>
        </p:sp>
        <p:sp>
          <p:nvSpPr>
            <p:cNvPr name="TextBox 24" id="24"/>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876051" y="5375140"/>
            <a:ext cx="14535897" cy="4911860"/>
            <a:chOff x="0" y="0"/>
            <a:chExt cx="2067104" cy="698500"/>
          </a:xfrm>
        </p:grpSpPr>
        <p:sp>
          <p:nvSpPr>
            <p:cNvPr name="Freeform 26" id="26"/>
            <p:cNvSpPr/>
            <p:nvPr/>
          </p:nvSpPr>
          <p:spPr>
            <a:xfrm flipH="false" flipV="false" rot="0">
              <a:off x="0" y="0"/>
              <a:ext cx="2067104" cy="698500"/>
            </a:xfrm>
            <a:custGeom>
              <a:avLst/>
              <a:gdLst/>
              <a:ahLst/>
              <a:cxnLst/>
              <a:rect r="r" b="b" t="t" l="l"/>
              <a:pathLst>
                <a:path h="698500" w="2067104">
                  <a:moveTo>
                    <a:pt x="2067104" y="349250"/>
                  </a:moveTo>
                  <a:lnTo>
                    <a:pt x="1863904" y="698500"/>
                  </a:lnTo>
                  <a:lnTo>
                    <a:pt x="203200" y="698500"/>
                  </a:lnTo>
                  <a:lnTo>
                    <a:pt x="0" y="349250"/>
                  </a:lnTo>
                  <a:lnTo>
                    <a:pt x="203200" y="0"/>
                  </a:lnTo>
                  <a:lnTo>
                    <a:pt x="1863904" y="0"/>
                  </a:lnTo>
                  <a:lnTo>
                    <a:pt x="2067104" y="349250"/>
                  </a:lnTo>
                  <a:close/>
                </a:path>
              </a:pathLst>
            </a:custGeom>
            <a:blipFill>
              <a:blip r:embed="rId6"/>
              <a:stretch>
                <a:fillRect l="0" t="-30648" r="0" b="-35814"/>
              </a:stretch>
            </a:blipFill>
          </p:spPr>
        </p:sp>
      </p:grpSp>
      <p:sp>
        <p:nvSpPr>
          <p:cNvPr name="TextBox 27" id="27"/>
          <p:cNvSpPr txBox="true"/>
          <p:nvPr/>
        </p:nvSpPr>
        <p:spPr>
          <a:xfrm rot="0">
            <a:off x="5687137" y="3058708"/>
            <a:ext cx="7816467" cy="1438275"/>
          </a:xfrm>
          <a:prstGeom prst="rect">
            <a:avLst/>
          </a:prstGeom>
        </p:spPr>
        <p:txBody>
          <a:bodyPr anchor="t" rtlCol="false" tIns="0" lIns="0" bIns="0" rIns="0">
            <a:spAutoFit/>
          </a:bodyPr>
          <a:lstStyle/>
          <a:p>
            <a:pPr algn="l">
              <a:lnSpc>
                <a:spcPts val="11099"/>
              </a:lnSpc>
            </a:pPr>
            <a:r>
              <a:rPr lang="en-US" sz="9999">
                <a:solidFill>
                  <a:srgbClr val="63F1F9"/>
                </a:solidFill>
                <a:latin typeface="Bebas Neue Cyrillic"/>
              </a:rPr>
              <a:t>IMPLEMENATION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690482" y="8660782"/>
            <a:ext cx="597518" cy="59751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68F8FF">
                    <a:alpha val="100000"/>
                  </a:srgbClr>
                </a:gs>
                <a:gs pos="100000">
                  <a:srgbClr val="007489">
                    <a:alpha val="100000"/>
                  </a:srgbClr>
                </a:gs>
              </a:gsLst>
              <a:lin ang="2700000"/>
            </a:gra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39108" y="5176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Studio Shodwe</a:t>
            </a:r>
          </a:p>
        </p:txBody>
      </p:sp>
      <p:sp>
        <p:nvSpPr>
          <p:cNvPr name="TextBox 12" id="12"/>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13" id="13"/>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14" id="14"/>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Video</a:t>
            </a:r>
          </a:p>
        </p:txBody>
      </p:sp>
      <p:sp>
        <p:nvSpPr>
          <p:cNvPr name="TextBox 15" id="15"/>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16" id="16"/>
          <p:cNvSpPr txBox="true"/>
          <p:nvPr/>
        </p:nvSpPr>
        <p:spPr>
          <a:xfrm rot="0">
            <a:off x="17857396" y="8851031"/>
            <a:ext cx="263689" cy="197971"/>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Bold"/>
              </a:rPr>
              <a:t>04</a:t>
            </a:r>
          </a:p>
        </p:txBody>
      </p:sp>
      <p:sp>
        <p:nvSpPr>
          <p:cNvPr name="Freeform 17" id="17"/>
          <p:cNvSpPr/>
          <p:nvPr/>
        </p:nvSpPr>
        <p:spPr>
          <a:xfrm flipH="false" flipV="false" rot="0">
            <a:off x="552392" y="453924"/>
            <a:ext cx="358281" cy="363569"/>
          </a:xfrm>
          <a:custGeom>
            <a:avLst/>
            <a:gdLst/>
            <a:ahLst/>
            <a:cxnLst/>
            <a:rect r="r" b="b" t="t" l="l"/>
            <a:pathLst>
              <a:path h="363569" w="358281">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679594" y="546065"/>
            <a:ext cx="103876" cy="140719"/>
          </a:xfrm>
          <a:custGeom>
            <a:avLst/>
            <a:gdLst/>
            <a:ahLst/>
            <a:cxnLst/>
            <a:rect r="r" b="b" t="t" l="l"/>
            <a:pathLst>
              <a:path h="140719" w="103876">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9" id="19"/>
          <p:cNvGrpSpPr/>
          <p:nvPr/>
        </p:nvGrpSpPr>
        <p:grpSpPr>
          <a:xfrm rot="0">
            <a:off x="12600863" y="6007827"/>
            <a:ext cx="4243184" cy="3646486"/>
            <a:chOff x="0" y="0"/>
            <a:chExt cx="812800" cy="698500"/>
          </a:xfrm>
        </p:grpSpPr>
        <p:sp>
          <p:nvSpPr>
            <p:cNvPr name="Freeform 20" id="2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68F8FF">
                    <a:alpha val="100000"/>
                  </a:srgbClr>
                </a:gs>
                <a:gs pos="100000">
                  <a:srgbClr val="007489">
                    <a:alpha val="100000"/>
                  </a:srgbClr>
                </a:gs>
              </a:gsLst>
              <a:lin ang="2700000"/>
            </a:gradFill>
          </p:spPr>
        </p:sp>
        <p:sp>
          <p:nvSpPr>
            <p:cNvPr name="TextBox 21" id="21"/>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443953" y="6007827"/>
            <a:ext cx="4243184" cy="3646486"/>
            <a:chOff x="0" y="0"/>
            <a:chExt cx="812800" cy="698500"/>
          </a:xfrm>
        </p:grpSpPr>
        <p:sp>
          <p:nvSpPr>
            <p:cNvPr name="Freeform 23" id="2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68F8FF">
                    <a:alpha val="100000"/>
                  </a:srgbClr>
                </a:gs>
                <a:gs pos="100000">
                  <a:srgbClr val="007489">
                    <a:alpha val="100000"/>
                  </a:srgbClr>
                </a:gs>
              </a:gsLst>
              <a:lin ang="2700000"/>
            </a:gradFill>
          </p:spPr>
        </p:sp>
        <p:sp>
          <p:nvSpPr>
            <p:cNvPr name="TextBox 24" id="24"/>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876051" y="5375140"/>
            <a:ext cx="14535897" cy="4911860"/>
            <a:chOff x="0" y="0"/>
            <a:chExt cx="2067104" cy="698500"/>
          </a:xfrm>
        </p:grpSpPr>
        <p:sp>
          <p:nvSpPr>
            <p:cNvPr name="Freeform 26" id="26"/>
            <p:cNvSpPr/>
            <p:nvPr/>
          </p:nvSpPr>
          <p:spPr>
            <a:xfrm flipH="false" flipV="false" rot="0">
              <a:off x="0" y="0"/>
              <a:ext cx="2067104" cy="698500"/>
            </a:xfrm>
            <a:custGeom>
              <a:avLst/>
              <a:gdLst/>
              <a:ahLst/>
              <a:cxnLst/>
              <a:rect r="r" b="b" t="t" l="l"/>
              <a:pathLst>
                <a:path h="698500" w="2067104">
                  <a:moveTo>
                    <a:pt x="2067104" y="349250"/>
                  </a:moveTo>
                  <a:lnTo>
                    <a:pt x="1863904" y="698500"/>
                  </a:lnTo>
                  <a:lnTo>
                    <a:pt x="203200" y="698500"/>
                  </a:lnTo>
                  <a:lnTo>
                    <a:pt x="0" y="349250"/>
                  </a:lnTo>
                  <a:lnTo>
                    <a:pt x="203200" y="0"/>
                  </a:lnTo>
                  <a:lnTo>
                    <a:pt x="1863904" y="0"/>
                  </a:lnTo>
                  <a:lnTo>
                    <a:pt x="2067104" y="349250"/>
                  </a:lnTo>
                  <a:close/>
                </a:path>
              </a:pathLst>
            </a:custGeom>
            <a:blipFill>
              <a:blip r:embed="rId6"/>
              <a:stretch>
                <a:fillRect l="0" t="-30648" r="0" b="-35814"/>
              </a:stretch>
            </a:blipFill>
          </p:spPr>
        </p:sp>
      </p:grpSp>
      <p:sp>
        <p:nvSpPr>
          <p:cNvPr name="TextBox 27" id="27"/>
          <p:cNvSpPr txBox="true"/>
          <p:nvPr/>
        </p:nvSpPr>
        <p:spPr>
          <a:xfrm rot="0">
            <a:off x="5235766" y="3058708"/>
            <a:ext cx="7816467" cy="1438275"/>
          </a:xfrm>
          <a:prstGeom prst="rect">
            <a:avLst/>
          </a:prstGeom>
        </p:spPr>
        <p:txBody>
          <a:bodyPr anchor="t" rtlCol="false" tIns="0" lIns="0" bIns="0" rIns="0">
            <a:spAutoFit/>
          </a:bodyPr>
          <a:lstStyle/>
          <a:p>
            <a:pPr algn="ctr">
              <a:lnSpc>
                <a:spcPts val="11099"/>
              </a:lnSpc>
            </a:pPr>
            <a:r>
              <a:rPr lang="en-US" sz="9999">
                <a:solidFill>
                  <a:srgbClr val="63F1F9"/>
                </a:solidFill>
                <a:latin typeface="Bebas Neue Cyrillic"/>
              </a:rPr>
              <a:t>RESULTS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690482" y="8660782"/>
            <a:ext cx="597518" cy="59751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68F8FF">
                    <a:alpha val="100000"/>
                  </a:srgbClr>
                </a:gs>
                <a:gs pos="100000">
                  <a:srgbClr val="007489">
                    <a:alpha val="100000"/>
                  </a:srgbClr>
                </a:gs>
              </a:gsLst>
              <a:lin ang="2700000"/>
            </a:gra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552392" y="453924"/>
            <a:ext cx="358281" cy="363569"/>
          </a:xfrm>
          <a:custGeom>
            <a:avLst/>
            <a:gdLst/>
            <a:ahLst/>
            <a:cxnLst/>
            <a:rect r="r" b="b" t="t" l="l"/>
            <a:pathLst>
              <a:path h="363569" w="358281">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79594" y="546065"/>
            <a:ext cx="103876" cy="140719"/>
          </a:xfrm>
          <a:custGeom>
            <a:avLst/>
            <a:gdLst/>
            <a:ahLst/>
            <a:cxnLst/>
            <a:rect r="r" b="b" t="t" l="l"/>
            <a:pathLst>
              <a:path h="140719" w="103876">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552392" y="1028700"/>
            <a:ext cx="5179196" cy="4114800"/>
          </a:xfrm>
          <a:custGeom>
            <a:avLst/>
            <a:gdLst/>
            <a:ahLst/>
            <a:cxnLst/>
            <a:rect r="r" b="b" t="t" l="l"/>
            <a:pathLst>
              <a:path h="4114800" w="5179196">
                <a:moveTo>
                  <a:pt x="0" y="0"/>
                </a:moveTo>
                <a:lnTo>
                  <a:pt x="5179196" y="0"/>
                </a:lnTo>
                <a:lnTo>
                  <a:pt x="5179196" y="4114800"/>
                </a:lnTo>
                <a:lnTo>
                  <a:pt x="0" y="4114800"/>
                </a:lnTo>
                <a:lnTo>
                  <a:pt x="0" y="0"/>
                </a:lnTo>
                <a:close/>
              </a:path>
            </a:pathLst>
          </a:custGeom>
          <a:blipFill>
            <a:blip r:embed="rId6"/>
            <a:stretch>
              <a:fillRect l="0" t="0" r="0" b="0"/>
            </a:stretch>
          </a:blipFill>
        </p:spPr>
      </p:sp>
      <p:sp>
        <p:nvSpPr>
          <p:cNvPr name="Freeform 14" id="14"/>
          <p:cNvSpPr/>
          <p:nvPr/>
        </p:nvSpPr>
        <p:spPr>
          <a:xfrm flipH="false" flipV="false" rot="0">
            <a:off x="11737457" y="1085586"/>
            <a:ext cx="5181846" cy="4057914"/>
          </a:xfrm>
          <a:custGeom>
            <a:avLst/>
            <a:gdLst/>
            <a:ahLst/>
            <a:cxnLst/>
            <a:rect r="r" b="b" t="t" l="l"/>
            <a:pathLst>
              <a:path h="4057914" w="5181846">
                <a:moveTo>
                  <a:pt x="0" y="0"/>
                </a:moveTo>
                <a:lnTo>
                  <a:pt x="5181846" y="0"/>
                </a:lnTo>
                <a:lnTo>
                  <a:pt x="5181846" y="4057914"/>
                </a:lnTo>
                <a:lnTo>
                  <a:pt x="0" y="4057914"/>
                </a:lnTo>
                <a:lnTo>
                  <a:pt x="0" y="0"/>
                </a:lnTo>
                <a:close/>
              </a:path>
            </a:pathLst>
          </a:custGeom>
          <a:blipFill>
            <a:blip r:embed="rId7"/>
            <a:stretch>
              <a:fillRect l="0" t="0" r="0" b="0"/>
            </a:stretch>
          </a:blipFill>
        </p:spPr>
      </p:sp>
      <p:sp>
        <p:nvSpPr>
          <p:cNvPr name="Freeform 15" id="15"/>
          <p:cNvSpPr/>
          <p:nvPr/>
        </p:nvSpPr>
        <p:spPr>
          <a:xfrm flipH="false" flipV="false" rot="0">
            <a:off x="6203875" y="5537550"/>
            <a:ext cx="5533582" cy="4390852"/>
          </a:xfrm>
          <a:custGeom>
            <a:avLst/>
            <a:gdLst/>
            <a:ahLst/>
            <a:cxnLst/>
            <a:rect r="r" b="b" t="t" l="l"/>
            <a:pathLst>
              <a:path h="4390852" w="5533582">
                <a:moveTo>
                  <a:pt x="0" y="0"/>
                </a:moveTo>
                <a:lnTo>
                  <a:pt x="5533582" y="0"/>
                </a:lnTo>
                <a:lnTo>
                  <a:pt x="5533582" y="4390852"/>
                </a:lnTo>
                <a:lnTo>
                  <a:pt x="0" y="4390852"/>
                </a:lnTo>
                <a:lnTo>
                  <a:pt x="0" y="0"/>
                </a:lnTo>
                <a:close/>
              </a:path>
            </a:pathLst>
          </a:custGeom>
          <a:blipFill>
            <a:blip r:embed="rId8"/>
            <a:stretch>
              <a:fillRect l="0" t="0" r="0" b="0"/>
            </a:stretch>
          </a:blipFill>
        </p:spPr>
      </p:sp>
      <p:sp>
        <p:nvSpPr>
          <p:cNvPr name="TextBox 16" id="16"/>
          <p:cNvSpPr txBox="true"/>
          <p:nvPr/>
        </p:nvSpPr>
        <p:spPr>
          <a:xfrm rot="0">
            <a:off x="1039108" y="5176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Studio Shodwe</a:t>
            </a:r>
          </a:p>
        </p:txBody>
      </p:sp>
      <p:sp>
        <p:nvSpPr>
          <p:cNvPr name="TextBox 17" id="17"/>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18" id="18"/>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19" id="19"/>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Video</a:t>
            </a:r>
          </a:p>
        </p:txBody>
      </p:sp>
      <p:sp>
        <p:nvSpPr>
          <p:cNvPr name="TextBox 20" id="20"/>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21" id="21"/>
          <p:cNvSpPr txBox="true"/>
          <p:nvPr/>
        </p:nvSpPr>
        <p:spPr>
          <a:xfrm rot="0">
            <a:off x="17857396" y="8851031"/>
            <a:ext cx="263689" cy="197971"/>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Bold"/>
              </a:rPr>
              <a:t>05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2904463" y="4048862"/>
            <a:ext cx="12479073" cy="2316081"/>
          </a:xfrm>
          <a:prstGeom prst="rect">
            <a:avLst/>
          </a:prstGeom>
        </p:spPr>
        <p:txBody>
          <a:bodyPr anchor="t" rtlCol="false" tIns="0" lIns="0" bIns="0" rIns="0">
            <a:spAutoFit/>
          </a:bodyPr>
          <a:lstStyle/>
          <a:p>
            <a:pPr algn="ctr">
              <a:lnSpc>
                <a:spcPts val="17721"/>
              </a:lnSpc>
            </a:pPr>
            <a:r>
              <a:rPr lang="en-US" sz="15965" u="sng">
                <a:solidFill>
                  <a:srgbClr val="63F1F9"/>
                </a:solidFill>
                <a:latin typeface="Bebas Neue Cyrillic"/>
                <a:hlinkClick r:id="rId2" tooltip="https://nileuniversity.sharepoint.com/:v:/s/os684/ETRuYTFQNTZCivmkj7dLcsIBJeBOGQt5N-aZzA2nSwq8UA?e=ClOBab&amp;nav=eyJyZWZlcnJhbEluZm8iOnsicmVmZXJyYWxBcHAiOiJTdHJlYW1XZWJBcHAiLCJyZWZlcnJhbFZpZXciOiJTaGFyZURpYWxvZy1MaW5rIiwicmVmZXJyYWxBcHBQbGF0Zm9ybSI6IldlYiIsInJlZmVycmFsTW9kZSI6InZpZXcifX0%3D"/>
              </a:rPr>
              <a:t>LINK OF THE VIDEO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2904463" y="4048862"/>
            <a:ext cx="12479073" cy="2316081"/>
          </a:xfrm>
          <a:prstGeom prst="rect">
            <a:avLst/>
          </a:prstGeom>
        </p:spPr>
        <p:txBody>
          <a:bodyPr anchor="t" rtlCol="false" tIns="0" lIns="0" bIns="0" rIns="0">
            <a:spAutoFit/>
          </a:bodyPr>
          <a:lstStyle/>
          <a:p>
            <a:pPr algn="ctr">
              <a:lnSpc>
                <a:spcPts val="17721"/>
              </a:lnSpc>
            </a:pPr>
            <a:r>
              <a:rPr lang="en-US" sz="15965" u="sng">
                <a:solidFill>
                  <a:srgbClr val="63F1F9"/>
                </a:solidFill>
                <a:latin typeface="Bebas Neue Cyrillic"/>
                <a:hlinkClick r:id="rId2" tooltip="https://github.com/GannaEssam/OSProject/upload"/>
              </a:rPr>
              <a:t>LINK OF THE REP</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690482" y="8660782"/>
            <a:ext cx="597518" cy="59751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68F8FF">
                    <a:alpha val="100000"/>
                  </a:srgbClr>
                </a:gs>
                <a:gs pos="100000">
                  <a:srgbClr val="007489">
                    <a:alpha val="100000"/>
                  </a:srgbClr>
                </a:gs>
              </a:gsLst>
              <a:lin ang="2700000"/>
            </a:gra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39108" y="5176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Studio Shodwe</a:t>
            </a:r>
          </a:p>
        </p:txBody>
      </p:sp>
      <p:sp>
        <p:nvSpPr>
          <p:cNvPr name="TextBox 12" id="12"/>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13" id="13"/>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14" id="14"/>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Video</a:t>
            </a:r>
          </a:p>
        </p:txBody>
      </p:sp>
      <p:sp>
        <p:nvSpPr>
          <p:cNvPr name="TextBox 15" id="15"/>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16" id="16"/>
          <p:cNvSpPr txBox="true"/>
          <p:nvPr/>
        </p:nvSpPr>
        <p:spPr>
          <a:xfrm rot="0">
            <a:off x="17857396" y="8851031"/>
            <a:ext cx="263689" cy="197971"/>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Bold"/>
              </a:rPr>
              <a:t>10</a:t>
            </a:r>
          </a:p>
        </p:txBody>
      </p:sp>
      <p:sp>
        <p:nvSpPr>
          <p:cNvPr name="Freeform 17" id="17"/>
          <p:cNvSpPr/>
          <p:nvPr/>
        </p:nvSpPr>
        <p:spPr>
          <a:xfrm flipH="false" flipV="false" rot="0">
            <a:off x="552392" y="453924"/>
            <a:ext cx="358281" cy="363569"/>
          </a:xfrm>
          <a:custGeom>
            <a:avLst/>
            <a:gdLst/>
            <a:ahLst/>
            <a:cxnLst/>
            <a:rect r="r" b="b" t="t" l="l"/>
            <a:pathLst>
              <a:path h="363569" w="358281">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679594" y="546065"/>
            <a:ext cx="103876" cy="140719"/>
          </a:xfrm>
          <a:custGeom>
            <a:avLst/>
            <a:gdLst/>
            <a:ahLst/>
            <a:cxnLst/>
            <a:rect r="r" b="b" t="t" l="l"/>
            <a:pathLst>
              <a:path h="140719" w="103876">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2570709" y="2565941"/>
            <a:ext cx="13146582" cy="4128079"/>
          </a:xfrm>
          <a:prstGeom prst="rect">
            <a:avLst/>
          </a:prstGeom>
        </p:spPr>
        <p:txBody>
          <a:bodyPr anchor="t" rtlCol="false" tIns="0" lIns="0" bIns="0" rIns="0">
            <a:spAutoFit/>
          </a:bodyPr>
          <a:lstStyle/>
          <a:p>
            <a:pPr algn="ctr">
              <a:lnSpc>
                <a:spcPts val="33581"/>
              </a:lnSpc>
              <a:spcBef>
                <a:spcPct val="0"/>
              </a:spcBef>
            </a:pPr>
            <a:r>
              <a:rPr lang="en-US" sz="23987">
                <a:solidFill>
                  <a:srgbClr val="63F1F9"/>
                </a:solidFill>
                <a:latin typeface="Bebas Neue Cyrillic"/>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DAGFf4QRJKA</dc:identifier>
  <dcterms:modified xsi:type="dcterms:W3CDTF">2011-08-01T06:04:30Z</dcterms:modified>
  <cp:revision>1</cp:revision>
  <dc:title>OS PPT</dc:title>
</cp:coreProperties>
</file>